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0" r:id="rId18"/>
    <p:sldId id="28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</p:embeddedFont>
    <p:embeddedFont>
      <p:font typeface="Times Neue Roman" panose="020B0604020202020204" charset="0"/>
      <p:regular r:id="rId33"/>
    </p:embeddedFont>
    <p:embeddedFont>
      <p:font typeface="Times Neue Roman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851495" y="3994150"/>
            <a:ext cx="10465404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800"/>
              </a:lnSpc>
            </a:pPr>
            <a:r>
              <a:rPr lang="en-US" sz="8000" b="1" dirty="0">
                <a:solidFill>
                  <a:srgbClr val="E45F14"/>
                </a:solidFill>
                <a:latin typeface="Times Neue Roman"/>
              </a:rPr>
              <a:t>THỰC TẬP CƠ SỞ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70555" y="5543550"/>
            <a:ext cx="7140169" cy="149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Sinh</a:t>
            </a: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viên</a:t>
            </a: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thực</a:t>
            </a: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hiện</a:t>
            </a: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:    </a:t>
            </a: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Nguyễn</a:t>
            </a: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Văn</a:t>
            </a: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Quảng</a:t>
            </a:r>
            <a:endParaRPr lang="en-US" sz="2799" b="1" dirty="0">
              <a:solidFill>
                <a:srgbClr val="E45F14"/>
              </a:solidFill>
              <a:latin typeface="Times Neue Roman" panose="020B0604020202020204" charset="0"/>
            </a:endParaRPr>
          </a:p>
          <a:p>
            <a:pPr>
              <a:lnSpc>
                <a:spcPts val="3919"/>
              </a:lnSpc>
            </a:pP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Lớp</a:t>
            </a: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: 	CNTTK17K      </a:t>
            </a: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Hệ</a:t>
            </a: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chính</a:t>
            </a: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799" b="1" dirty="0" err="1">
                <a:solidFill>
                  <a:srgbClr val="E45F14"/>
                </a:solidFill>
                <a:latin typeface="Times Neue Roman" panose="020B0604020202020204" charset="0"/>
              </a:rPr>
              <a:t>quy</a:t>
            </a:r>
            <a:endParaRPr lang="en-US" sz="2799" b="1" dirty="0">
              <a:solidFill>
                <a:srgbClr val="E45F14"/>
              </a:solidFill>
              <a:latin typeface="Times Neue Roman" panose="020B0604020202020204" charset="0"/>
            </a:endParaRPr>
          </a:p>
          <a:p>
            <a:pPr>
              <a:lnSpc>
                <a:spcPts val="3919"/>
              </a:lnSpc>
            </a:pP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Giáo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viên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hướng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dẫn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: 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Đinh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Khánh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Linh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67194" y="1893038"/>
            <a:ext cx="6546890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ue Roman"/>
              </a:rPr>
              <a:t> KHOA CÔNG NGHỆ  THÔNG TIN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22431" y="1300346"/>
            <a:ext cx="12123532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7CC9"/>
                </a:solidFill>
                <a:latin typeface="Times Neue Roman"/>
              </a:rPr>
              <a:t> TRƯỜNG ĐẠI HỌC CÔNG NGHỆ THÔNG TIN VÀ TRUYỀN THÔNG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39510" y="8877300"/>
            <a:ext cx="5608980" cy="57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Thái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Nguyên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Times Neue Roman"/>
              </a:rPr>
              <a:t>năm</a:t>
            </a:r>
            <a:r>
              <a:rPr lang="en-US" sz="3399" dirty="0">
                <a:solidFill>
                  <a:srgbClr val="000000"/>
                </a:solidFill>
                <a:latin typeface="Times Neue Roman"/>
              </a:rPr>
              <a:t>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B29503-FB06-4F96-BED7-FB7E36E6D8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89" y="1000124"/>
            <a:ext cx="2356692" cy="23566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1918340" y="4924425"/>
            <a:ext cx="15340960" cy="0"/>
          </a:xfrm>
          <a:prstGeom prst="line">
            <a:avLst/>
          </a:prstGeom>
          <a:ln w="438150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18340" y="4558671"/>
            <a:ext cx="732421" cy="7315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91070" y="4558668"/>
            <a:ext cx="732421" cy="7315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63801" y="4572440"/>
            <a:ext cx="732421" cy="7315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66701" y="4558668"/>
            <a:ext cx="732421" cy="7315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457209" y="4558668"/>
            <a:ext cx="732421" cy="73150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81272" y="4558668"/>
            <a:ext cx="732421" cy="73150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47045" y="4689791"/>
            <a:ext cx="475010" cy="43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17116" y="4697643"/>
            <a:ext cx="475010" cy="43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83519" y="4697642"/>
            <a:ext cx="475010" cy="43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91721" y="4697641"/>
            <a:ext cx="475010" cy="43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95817" y="4697641"/>
            <a:ext cx="475010" cy="43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90927" y="4697640"/>
            <a:ext cx="475010" cy="436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E45F14"/>
                </a:solidFill>
                <a:latin typeface="Times Neue Roman" panose="020B0604020202020204" charset="0"/>
              </a:rPr>
              <a:t>6</a:t>
            </a:r>
          </a:p>
        </p:txBody>
      </p:sp>
      <p:sp>
        <p:nvSpPr>
          <p:cNvPr id="15" name="AutoShape 15"/>
          <p:cNvSpPr/>
          <p:nvPr/>
        </p:nvSpPr>
        <p:spPr>
          <a:xfrm rot="5399999">
            <a:off x="1109271" y="6421400"/>
            <a:ext cx="2330390" cy="0"/>
          </a:xfrm>
          <a:prstGeom prst="line">
            <a:avLst/>
          </a:prstGeom>
          <a:ln w="38100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264732" y="1932308"/>
            <a:ext cx="2058688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Khách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hàng</a:t>
            </a:r>
            <a:endParaRPr lang="en-US" sz="28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2458723"/>
            <a:ext cx="2511701" cy="12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Truy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cập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website,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xem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các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thông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tin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ưu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đãi</a:t>
            </a:r>
            <a:endParaRPr lang="en-US" sz="2399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  <p:sp>
        <p:nvSpPr>
          <p:cNvPr id="18" name="AutoShape 18"/>
          <p:cNvSpPr/>
          <p:nvPr/>
        </p:nvSpPr>
        <p:spPr>
          <a:xfrm rot="5399999">
            <a:off x="3708476" y="3421937"/>
            <a:ext cx="2330390" cy="0"/>
          </a:xfrm>
          <a:prstGeom prst="line">
            <a:avLst/>
          </a:prstGeom>
          <a:ln w="38100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399999">
            <a:off x="6295384" y="6441604"/>
            <a:ext cx="2330390" cy="0"/>
          </a:xfrm>
          <a:prstGeom prst="line">
            <a:avLst/>
          </a:prstGeom>
          <a:ln w="38100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AutoShape 20"/>
          <p:cNvSpPr/>
          <p:nvPr/>
        </p:nvSpPr>
        <p:spPr>
          <a:xfrm rot="5399999">
            <a:off x="8964031" y="3407245"/>
            <a:ext cx="2330390" cy="0"/>
          </a:xfrm>
          <a:prstGeom prst="line">
            <a:avLst/>
          </a:prstGeom>
          <a:ln w="38100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399999">
            <a:off x="11700023" y="6403968"/>
            <a:ext cx="2330390" cy="0"/>
          </a:xfrm>
          <a:prstGeom prst="line">
            <a:avLst/>
          </a:prstGeom>
          <a:ln w="38100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AutoShape 22"/>
          <p:cNvSpPr/>
          <p:nvPr/>
        </p:nvSpPr>
        <p:spPr>
          <a:xfrm rot="5399999">
            <a:off x="14711343" y="3393473"/>
            <a:ext cx="2330390" cy="0"/>
          </a:xfrm>
          <a:prstGeom prst="line">
            <a:avLst/>
          </a:prstGeom>
          <a:ln w="38100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3520323" y="6387428"/>
            <a:ext cx="2706696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Chọn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sản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phẩm</a:t>
            </a:r>
            <a:endParaRPr lang="en-US" sz="28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636870" y="6942418"/>
            <a:ext cx="2511701" cy="12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Tìm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kiếm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,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chọn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sản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phẩm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thêm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vào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giỏ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endParaRPr lang="en-US" sz="2399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097657" y="1932308"/>
            <a:ext cx="2750197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Quản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lý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giỏ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hàng</a:t>
            </a:r>
            <a:endParaRPr lang="en-US" sz="28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097657" y="2458723"/>
            <a:ext cx="3046333" cy="1276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>
                <a:solidFill>
                  <a:srgbClr val="3B3B3B"/>
                </a:solidFill>
                <a:latin typeface="Roboto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Kiểm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tra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thông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tin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sản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phẩm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,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tiến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hành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thanh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toán</a:t>
            </a:r>
            <a:endParaRPr lang="en-US" sz="2399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754128" y="6387428"/>
            <a:ext cx="2750197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Nhập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thông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tin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54128" y="6942418"/>
            <a:ext cx="2799078" cy="1712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Khách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mua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bằng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cách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đăng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nhập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hoặc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nhập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thông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tin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mua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endParaRPr lang="en-US" sz="2399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458224" y="1932308"/>
            <a:ext cx="2750197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Đặt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hàng</a:t>
            </a:r>
            <a:endParaRPr lang="en-US" sz="28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620453" y="2458723"/>
            <a:ext cx="2511701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Xác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nhận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đơn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và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theo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dõi</a:t>
            </a:r>
            <a:endParaRPr lang="en-US" sz="2399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4434285" y="6387428"/>
            <a:ext cx="2750197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Xác</a:t>
            </a:r>
            <a:r>
              <a:rPr lang="en-US" sz="28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b="1" dirty="0" err="1">
                <a:solidFill>
                  <a:srgbClr val="E45F14"/>
                </a:solidFill>
                <a:latin typeface="Times Neue Roman" panose="020B0604020202020204" charset="0"/>
              </a:rPr>
              <a:t>nhận</a:t>
            </a:r>
            <a:endParaRPr lang="en-US" sz="28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4591633" y="6942418"/>
            <a:ext cx="2511701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Cửa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xác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nhận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và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giao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endParaRPr lang="en-US" sz="2399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34957" y="-1887727"/>
            <a:ext cx="9525" cy="10511046"/>
          </a:xfrm>
          <a:prstGeom prst="rect">
            <a:avLst/>
          </a:prstGeom>
          <a:solidFill>
            <a:srgbClr val="F6D8B6">
              <a:alpha val="19608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07699" y="3562439"/>
            <a:ext cx="1054517" cy="105319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17224" y="5479209"/>
            <a:ext cx="1054517" cy="10531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17224" y="1660759"/>
            <a:ext cx="1054517" cy="10531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287866" y="3830290"/>
            <a:ext cx="277566" cy="5174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3514" y="4163240"/>
            <a:ext cx="5011226" cy="5004962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27706" y="4554308"/>
            <a:ext cx="4222842" cy="4222825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99" r="-2499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415605" y="1747699"/>
            <a:ext cx="5803917" cy="1149086"/>
            <a:chOff x="0" y="-47625"/>
            <a:chExt cx="7738557" cy="153211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59625"/>
              <a:ext cx="7738557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Tìm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kiếm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sản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phẩm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dễ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dàng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với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tính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năng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tìm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kiếm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,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lọc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theo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yêu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cầu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khách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hàng</a:t>
              </a:r>
              <a:r>
                <a:rPr lang="en-US" sz="1800" dirty="0">
                  <a:solidFill>
                    <a:srgbClr val="3B3B3B"/>
                  </a:solidFill>
                  <a:latin typeface="Roboto"/>
                </a:rPr>
                <a:t>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738557" cy="582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Tương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tác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với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khách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hàng</a:t>
              </a:r>
              <a:endParaRPr lang="en-US" sz="2800" b="1" dirty="0">
                <a:solidFill>
                  <a:srgbClr val="E45F14"/>
                </a:solidFill>
                <a:latin typeface="Times Neue Roman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415605" y="3649378"/>
            <a:ext cx="5803917" cy="1219571"/>
            <a:chOff x="0" y="-47625"/>
            <a:chExt cx="7738557" cy="162609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50100"/>
              <a:ext cx="7738557" cy="928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35"/>
                </a:lnSpc>
              </a:pP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Hỗ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trợ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mua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hàng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,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đặt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hàng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nhanh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,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và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thông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 tin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đơn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rõ</a:t>
              </a:r>
              <a:r>
                <a:rPr lang="en-US" sz="2025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2025" dirty="0" err="1">
                  <a:solidFill>
                    <a:srgbClr val="3B3B3B"/>
                  </a:solidFill>
                  <a:latin typeface="Times Neue Roman" panose="020B0604020202020204" charset="0"/>
                </a:rPr>
                <a:t>ràng</a:t>
              </a:r>
              <a:r>
                <a:rPr lang="en-US" sz="2025" dirty="0">
                  <a:solidFill>
                    <a:srgbClr val="3B3B3B"/>
                  </a:solidFill>
                  <a:latin typeface="Roboto"/>
                </a:rPr>
                <a:t>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738557" cy="582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Mua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hàng</a:t>
              </a:r>
              <a:endParaRPr lang="en-US" sz="2800" b="1" dirty="0">
                <a:solidFill>
                  <a:srgbClr val="E45F14"/>
                </a:solidFill>
                <a:latin typeface="Times Neue Roman" panose="020B060402020202020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415605" y="5540553"/>
            <a:ext cx="5803917" cy="1149086"/>
            <a:chOff x="0" y="-47625"/>
            <a:chExt cx="7738557" cy="153211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59625"/>
              <a:ext cx="7738557" cy="82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Các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chức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năng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quản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lý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: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quản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lý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danh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mục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sản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phẩm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,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quản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lý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sản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phẩm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. tin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tức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,...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738557" cy="582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Quản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lý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website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cho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người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quản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lý</a:t>
              </a:r>
              <a:endParaRPr lang="en-US" sz="2800" b="1" dirty="0">
                <a:solidFill>
                  <a:srgbClr val="E45F14"/>
                </a:solidFill>
                <a:latin typeface="Times Neue Roman" panose="020B060402020202020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33514" y="2871385"/>
            <a:ext cx="6263311" cy="98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72"/>
              </a:lnSpc>
            </a:pP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Mục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tiêu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đề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tài</a:t>
            </a:r>
            <a:endParaRPr lang="en-US" sz="80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201220" y="1899018"/>
            <a:ext cx="450859" cy="57668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038174" y="7399182"/>
            <a:ext cx="1054517" cy="105319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353548" y="7618257"/>
            <a:ext cx="423769" cy="56847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0415605" y="7363463"/>
            <a:ext cx="5803917" cy="834761"/>
            <a:chOff x="0" y="-47625"/>
            <a:chExt cx="7738557" cy="1113015"/>
          </a:xfrm>
        </p:grpSpPr>
        <p:sp>
          <p:nvSpPr>
            <p:cNvPr id="24" name="TextBox 24"/>
            <p:cNvSpPr txBox="1"/>
            <p:nvPr/>
          </p:nvSpPr>
          <p:spPr>
            <a:xfrm>
              <a:off x="0" y="659625"/>
              <a:ext cx="7738557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Nâng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cao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chất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lượng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uy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tín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thương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hiệu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đến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người</a:t>
              </a:r>
              <a:r>
                <a:rPr lang="en-US" sz="1800" dirty="0">
                  <a:solidFill>
                    <a:srgbClr val="3B3B3B"/>
                  </a:solidFill>
                  <a:latin typeface="Times Neue Roman" panose="020B0604020202020204" charset="0"/>
                </a:rPr>
                <a:t> </a:t>
              </a:r>
              <a:r>
                <a:rPr lang="en-US" sz="1800" dirty="0" err="1">
                  <a:solidFill>
                    <a:srgbClr val="3B3B3B"/>
                  </a:solidFill>
                  <a:latin typeface="Times Neue Roman" panose="020B0604020202020204" charset="0"/>
                </a:rPr>
                <a:t>dùng</a:t>
              </a:r>
              <a:r>
                <a:rPr lang="en-US" sz="1800" dirty="0">
                  <a:solidFill>
                    <a:srgbClr val="3B3B3B"/>
                  </a:solidFill>
                  <a:latin typeface="Roboto"/>
                </a:rPr>
                <a:t>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738557" cy="582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Phát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triển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thương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hiệu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cửa</a:t>
              </a:r>
              <a:r>
                <a:rPr lang="en-US" sz="2800" b="1" dirty="0">
                  <a:solidFill>
                    <a:srgbClr val="E45F14"/>
                  </a:solidFill>
                  <a:latin typeface="Times Neue Roman" panose="020B0604020202020204" charset="0"/>
                </a:rPr>
                <a:t> </a:t>
              </a:r>
              <a:r>
                <a:rPr lang="en-US" sz="2800" b="1" dirty="0" err="1">
                  <a:solidFill>
                    <a:srgbClr val="E45F14"/>
                  </a:solidFill>
                  <a:latin typeface="Times Neue Roman" panose="020B0604020202020204" charset="0"/>
                </a:rPr>
                <a:t>hàng</a:t>
              </a:r>
              <a:endParaRPr lang="en-US" sz="2800" b="1" dirty="0">
                <a:solidFill>
                  <a:srgbClr val="E45F14"/>
                </a:solidFill>
                <a:latin typeface="Times Neue Roman" panose="020B0604020202020204" charset="0"/>
              </a:endParaRPr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140667" y="5763419"/>
            <a:ext cx="588582" cy="4847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515" y="1262115"/>
            <a:ext cx="7772485" cy="776276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82838" y="1868593"/>
            <a:ext cx="6549840" cy="654981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8888" r="-38888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10800" y="3847054"/>
            <a:ext cx="6946694" cy="259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400"/>
              </a:lnSpc>
            </a:pP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Phần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2: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Thiết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kế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cơ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sở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dữ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liệu</a:t>
            </a:r>
            <a:endParaRPr lang="en-US" sz="80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50864" y="792712"/>
            <a:ext cx="10186273" cy="64300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8544" b="8544"/>
          <a:stretch>
            <a:fillRect/>
          </a:stretch>
        </p:blipFill>
        <p:spPr>
          <a:xfrm>
            <a:off x="6401631" y="6926662"/>
            <a:ext cx="5484738" cy="19497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8876399"/>
            <a:ext cx="18288000" cy="1952277"/>
            <a:chOff x="0" y="0"/>
            <a:chExt cx="618631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890098" y="7643085"/>
            <a:ext cx="4529601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Biểu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đồ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UseCase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tổng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quát</a:t>
            </a:r>
            <a:endParaRPr lang="en-US" sz="28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DBC8A-AB1F-40B1-8687-896E51038A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49598" y="1302654"/>
            <a:ext cx="8610600" cy="54101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3108" b="13108"/>
          <a:stretch>
            <a:fillRect/>
          </a:stretch>
        </p:blipFill>
        <p:spPr>
          <a:xfrm>
            <a:off x="2972263" y="1451630"/>
            <a:ext cx="12390555" cy="57709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70254" y="6457425"/>
            <a:ext cx="4547492" cy="19497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8876399"/>
            <a:ext cx="18288000" cy="1952277"/>
            <a:chOff x="0" y="0"/>
            <a:chExt cx="618631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21304" y="1735632"/>
            <a:ext cx="11645392" cy="472179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58720" y="6946571"/>
            <a:ext cx="3570559" cy="9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Biểu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đồ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UseCase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chức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năng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đăng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nhập</a:t>
            </a:r>
            <a:endParaRPr lang="en-US" sz="28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92840" y="1499193"/>
            <a:ext cx="10302319" cy="65033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870254" y="7233510"/>
            <a:ext cx="4547492" cy="194973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8876399"/>
            <a:ext cx="18288000" cy="1952277"/>
            <a:chOff x="0" y="0"/>
            <a:chExt cx="618631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7358719" y="7759088"/>
            <a:ext cx="3570559" cy="89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Biểu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đồ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UseCase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chức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năng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quản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lý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tài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khoản</a:t>
            </a:r>
            <a:endParaRPr lang="en-US" sz="28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1BDB6-3259-4271-A74D-B14929E45A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86300" y="2284468"/>
            <a:ext cx="8915400" cy="48194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825" b="6825"/>
          <a:stretch>
            <a:fillRect/>
          </a:stretch>
        </p:blipFill>
        <p:spPr>
          <a:xfrm>
            <a:off x="2696347" y="1451630"/>
            <a:ext cx="12760631" cy="69555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4404" r="4404"/>
          <a:stretch>
            <a:fillRect/>
          </a:stretch>
        </p:blipFill>
        <p:spPr>
          <a:xfrm>
            <a:off x="6802916" y="7644436"/>
            <a:ext cx="4547492" cy="213805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58720" y="8263893"/>
            <a:ext cx="3570559" cy="89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Biểu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đồ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UseCase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chức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năng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quản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lý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sản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phẩm</a:t>
            </a:r>
            <a:endParaRPr lang="en-US" sz="28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FE7F856-7593-4EBB-B3F4-7FD30D947D0C}"/>
              </a:ext>
            </a:extLst>
          </p:cNvPr>
          <p:cNvGrpSpPr/>
          <p:nvPr/>
        </p:nvGrpSpPr>
        <p:grpSpPr>
          <a:xfrm>
            <a:off x="0" y="9506185"/>
            <a:ext cx="18288000" cy="1952277"/>
            <a:chOff x="0" y="0"/>
            <a:chExt cx="6186311" cy="66040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38C8BB3-2576-4ED6-B195-F52CA3CA1F7D}"/>
                </a:ext>
              </a:extLst>
            </p:cNvPr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BACF7C2-4BEC-4ADA-B36D-65032E5C258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05199" y="2459996"/>
            <a:ext cx="11277600" cy="53368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E279FAC-7E52-4876-9EFF-1691AE8F7F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25" b="6825"/>
          <a:stretch>
            <a:fillRect/>
          </a:stretch>
        </p:blipFill>
        <p:spPr>
          <a:xfrm>
            <a:off x="2696347" y="1451630"/>
            <a:ext cx="12760631" cy="69555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944BBF-A1B5-4059-AB7A-4B132AF028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76600" y="2171700"/>
            <a:ext cx="10972800" cy="5562599"/>
          </a:xfrm>
          <a:prstGeom prst="rect">
            <a:avLst/>
          </a:prstGeom>
        </p:spPr>
      </p:pic>
      <p:grpSp>
        <p:nvGrpSpPr>
          <p:cNvPr id="4" name="Group 4">
            <a:extLst>
              <a:ext uri="{FF2B5EF4-FFF2-40B4-BE49-F238E27FC236}">
                <a16:creationId xmlns:a16="http://schemas.microsoft.com/office/drawing/2014/main" id="{E1D2A493-B7FC-4965-8A64-293C199DCA9B}"/>
              </a:ext>
            </a:extLst>
          </p:cNvPr>
          <p:cNvGrpSpPr/>
          <p:nvPr/>
        </p:nvGrpSpPr>
        <p:grpSpPr>
          <a:xfrm>
            <a:off x="0" y="9310861"/>
            <a:ext cx="18288000" cy="1952277"/>
            <a:chOff x="0" y="0"/>
            <a:chExt cx="6186311" cy="6604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88D4FFD-B469-43C5-B9A6-CDB0B2FAEB1C}"/>
                </a:ext>
              </a:extLst>
            </p:cNvPr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pic>
        <p:nvPicPr>
          <p:cNvPr id="6" name="Picture 3">
            <a:extLst>
              <a:ext uri="{FF2B5EF4-FFF2-40B4-BE49-F238E27FC236}">
                <a16:creationId xmlns:a16="http://schemas.microsoft.com/office/drawing/2014/main" id="{676A4EA1-E351-45FB-9ADB-140CD7B4C5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04" r="4404"/>
          <a:stretch>
            <a:fillRect/>
          </a:stretch>
        </p:blipFill>
        <p:spPr>
          <a:xfrm>
            <a:off x="6870254" y="7734299"/>
            <a:ext cx="4547492" cy="21380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971444-BA39-48EF-80E4-1F2B1FE2A70B}"/>
              </a:ext>
            </a:extLst>
          </p:cNvPr>
          <p:cNvSpPr/>
          <p:nvPr/>
        </p:nvSpPr>
        <p:spPr>
          <a:xfrm>
            <a:off x="7438362" y="8248138"/>
            <a:ext cx="3276600" cy="977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640"/>
              </a:lnSpc>
            </a:pP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Biểu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đồ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hoạt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động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chức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năng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thêm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sản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phẩm</a:t>
            </a:r>
            <a:endParaRPr lang="en-US" sz="24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6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21F4064-8A31-4DDE-BF92-271D603C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25" b="6825"/>
          <a:stretch>
            <a:fillRect/>
          </a:stretch>
        </p:blipFill>
        <p:spPr>
          <a:xfrm>
            <a:off x="2696347" y="1451630"/>
            <a:ext cx="12760631" cy="6955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AD5976-B9EC-4B42-A16D-36195C80EF59}"/>
              </a:ext>
            </a:extLst>
          </p:cNvPr>
          <p:cNvPicPr/>
          <p:nvPr/>
        </p:nvPicPr>
        <p:blipFill rotWithShape="1">
          <a:blip r:embed="rId3"/>
          <a:srcRect b="12154"/>
          <a:stretch/>
        </p:blipFill>
        <p:spPr bwMode="auto">
          <a:xfrm>
            <a:off x="3962400" y="2324100"/>
            <a:ext cx="10058400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C2E0CD7F-63EA-4BB1-8202-9C3850EBF0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04" r="4404"/>
          <a:stretch>
            <a:fillRect/>
          </a:stretch>
        </p:blipFill>
        <p:spPr>
          <a:xfrm>
            <a:off x="6802916" y="7644436"/>
            <a:ext cx="4547492" cy="2138058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934EA631-BB69-4B40-88E8-07AC6920E9D4}"/>
              </a:ext>
            </a:extLst>
          </p:cNvPr>
          <p:cNvGrpSpPr/>
          <p:nvPr/>
        </p:nvGrpSpPr>
        <p:grpSpPr>
          <a:xfrm>
            <a:off x="0" y="9486900"/>
            <a:ext cx="18288000" cy="1952277"/>
            <a:chOff x="0" y="0"/>
            <a:chExt cx="6186311" cy="660400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F3A29933-9956-4B0B-92D6-109E469A77F1}"/>
                </a:ext>
              </a:extLst>
            </p:cNvPr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E6DF304-9B42-428C-8FDA-604D3FB59D2B}"/>
              </a:ext>
            </a:extLst>
          </p:cNvPr>
          <p:cNvSpPr/>
          <p:nvPr/>
        </p:nvSpPr>
        <p:spPr>
          <a:xfrm>
            <a:off x="7438362" y="8248138"/>
            <a:ext cx="3276600" cy="977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3640"/>
              </a:lnSpc>
            </a:pP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Biểu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đồ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tuần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tự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chức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năng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thêm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sản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phẩm</a:t>
            </a:r>
            <a:endParaRPr lang="en-US" sz="24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72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15265" y="0"/>
            <a:ext cx="6265701" cy="10287000"/>
            <a:chOff x="0" y="0"/>
            <a:chExt cx="2119509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19509" cy="3479800"/>
            </a:xfrm>
            <a:custGeom>
              <a:avLst/>
              <a:gdLst/>
              <a:ahLst/>
              <a:cxnLst/>
              <a:rect l="l" t="t" r="r" b="b"/>
              <a:pathLst>
                <a:path w="2119509" h="3479800">
                  <a:moveTo>
                    <a:pt x="1995049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95049" y="0"/>
                  </a:lnTo>
                  <a:cubicBezTo>
                    <a:pt x="2063629" y="0"/>
                    <a:pt x="2119509" y="55880"/>
                    <a:pt x="2119509" y="124460"/>
                  </a:cubicBezTo>
                  <a:lnTo>
                    <a:pt x="2119509" y="3355340"/>
                  </a:lnTo>
                  <a:cubicBezTo>
                    <a:pt x="2119509" y="3423920"/>
                    <a:pt x="2063629" y="3479800"/>
                    <a:pt x="1995049" y="34798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27321" y="1028700"/>
            <a:ext cx="8943093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367" y="4640766"/>
            <a:ext cx="4525036" cy="1005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Cơ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sở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dữ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liệu</a:t>
            </a:r>
            <a:endParaRPr lang="en-US" sz="64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890898"/>
            <a:ext cx="18288000" cy="6792204"/>
            <a:chOff x="0" y="0"/>
            <a:chExt cx="6186311" cy="2297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297610"/>
            </a:xfrm>
            <a:custGeom>
              <a:avLst/>
              <a:gdLst/>
              <a:ahLst/>
              <a:cxnLst/>
              <a:rect l="l" t="t" r="r" b="b"/>
              <a:pathLst>
                <a:path w="6186311" h="2297610">
                  <a:moveTo>
                    <a:pt x="6061851" y="2297610"/>
                  </a:moveTo>
                  <a:lnTo>
                    <a:pt x="124460" y="2297610"/>
                  </a:lnTo>
                  <a:cubicBezTo>
                    <a:pt x="55880" y="2297610"/>
                    <a:pt x="0" y="2241730"/>
                    <a:pt x="0" y="21731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2173150"/>
                  </a:lnTo>
                  <a:cubicBezTo>
                    <a:pt x="6186311" y="2241730"/>
                    <a:pt x="6130431" y="2297610"/>
                    <a:pt x="6061851" y="229761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237123" y="5143500"/>
            <a:ext cx="11813754" cy="1346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b="1" dirty="0">
                <a:solidFill>
                  <a:srgbClr val="E45F14"/>
                </a:solidFill>
                <a:latin typeface="Times Neue Roman"/>
              </a:rPr>
              <a:t>ĐỀ TÀI: XÂY DỰNG WEBSITE BÁN HÀNG ĐIỆN THOẠI CHO CỬA HÀNG NAMSHOP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19594" y="2045438"/>
            <a:ext cx="6546890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Times Neue Roman"/>
              </a:rPr>
              <a:t> KHOA CÔNG NGHỆ  THÔNG TIN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74831" y="1452746"/>
            <a:ext cx="12123532" cy="521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dirty="0">
                <a:solidFill>
                  <a:srgbClr val="007CC9"/>
                </a:solidFill>
                <a:latin typeface="Times Neue Roman"/>
              </a:rPr>
              <a:t> TRƯỜNG ĐẠI HỌC CÔNG NGHỆ THÔNG TIN VÀ TRUYỀN THÔNG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B12B3-4E24-438F-8DDA-C6EBD7B362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152524"/>
            <a:ext cx="2356692" cy="235669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1965" y="0"/>
            <a:ext cx="1952277" cy="10287000"/>
            <a:chOff x="0" y="0"/>
            <a:chExt cx="660400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479800"/>
            </a:xfrm>
            <a:custGeom>
              <a:avLst/>
              <a:gdLst/>
              <a:ahLst/>
              <a:cxnLst/>
              <a:rect l="l" t="t" r="r" b="b"/>
              <a:pathLst>
                <a:path w="660400" h="3479800">
                  <a:moveTo>
                    <a:pt x="535940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3355340"/>
                  </a:lnTo>
                  <a:cubicBezTo>
                    <a:pt x="660400" y="3423920"/>
                    <a:pt x="604520" y="3479800"/>
                    <a:pt x="535940" y="34798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635236" y="670238"/>
            <a:ext cx="9017528" cy="89465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1965" y="0"/>
            <a:ext cx="1952277" cy="10287000"/>
            <a:chOff x="0" y="0"/>
            <a:chExt cx="660400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479800"/>
            </a:xfrm>
            <a:custGeom>
              <a:avLst/>
              <a:gdLst/>
              <a:ahLst/>
              <a:cxnLst/>
              <a:rect l="l" t="t" r="r" b="b"/>
              <a:pathLst>
                <a:path w="660400" h="3479800">
                  <a:moveTo>
                    <a:pt x="535940" y="3479800"/>
                  </a:moveTo>
                  <a:lnTo>
                    <a:pt x="124460" y="3479800"/>
                  </a:lnTo>
                  <a:cubicBezTo>
                    <a:pt x="55880" y="3479800"/>
                    <a:pt x="0" y="3423920"/>
                    <a:pt x="0" y="33553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3355340"/>
                  </a:lnTo>
                  <a:cubicBezTo>
                    <a:pt x="660400" y="3423920"/>
                    <a:pt x="604520" y="3479800"/>
                    <a:pt x="535940" y="34798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67754" y="1028700"/>
            <a:ext cx="675249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262115"/>
            <a:ext cx="7772485" cy="776276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755323" y="1868593"/>
            <a:ext cx="6549840" cy="654981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43176" r="-4317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828800" y="3847054"/>
            <a:ext cx="6312531" cy="2592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Phần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3: Demo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sản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phẩm</a:t>
            </a:r>
            <a:endParaRPr lang="en-US" sz="80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6247" y="3822065"/>
            <a:ext cx="10135506" cy="25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69"/>
              </a:lnSpc>
            </a:pPr>
            <a:r>
              <a:rPr lang="en-US" sz="7899" b="1" dirty="0" err="1">
                <a:solidFill>
                  <a:srgbClr val="E45F14"/>
                </a:solidFill>
                <a:latin typeface="Times Neue Roman" panose="020B0604020202020204" charset="0"/>
              </a:rPr>
              <a:t>Hạn</a:t>
            </a:r>
            <a:r>
              <a:rPr lang="en-US" sz="78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7899" b="1" dirty="0" err="1">
                <a:solidFill>
                  <a:srgbClr val="E45F14"/>
                </a:solidFill>
                <a:latin typeface="Times Neue Roman" panose="020B0604020202020204" charset="0"/>
              </a:rPr>
              <a:t>chế</a:t>
            </a:r>
            <a:r>
              <a:rPr lang="en-US" sz="78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7899" b="1" dirty="0" err="1">
                <a:solidFill>
                  <a:srgbClr val="E45F14"/>
                </a:solidFill>
                <a:latin typeface="Times Neue Roman" panose="020B0604020202020204" charset="0"/>
              </a:rPr>
              <a:t>và</a:t>
            </a:r>
            <a:r>
              <a:rPr lang="en-US" sz="78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7899" b="1" dirty="0" err="1">
                <a:solidFill>
                  <a:srgbClr val="E45F14"/>
                </a:solidFill>
                <a:latin typeface="Times Neue Roman" panose="020B0604020202020204" charset="0"/>
              </a:rPr>
              <a:t>hướng</a:t>
            </a:r>
            <a:r>
              <a:rPr lang="en-US" sz="78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7899" b="1" dirty="0" err="1">
                <a:solidFill>
                  <a:srgbClr val="E45F14"/>
                </a:solidFill>
                <a:latin typeface="Times Neue Roman" panose="020B0604020202020204" charset="0"/>
              </a:rPr>
              <a:t>phát</a:t>
            </a:r>
            <a:r>
              <a:rPr lang="en-US" sz="78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7899" b="1" dirty="0" err="1">
                <a:solidFill>
                  <a:srgbClr val="E45F14"/>
                </a:solidFill>
                <a:latin typeface="Times Neue Roman" panose="020B0604020202020204" charset="0"/>
              </a:rPr>
              <a:t>triển</a:t>
            </a:r>
            <a:r>
              <a:rPr lang="en-US" sz="78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7899" b="1" dirty="0" err="1">
                <a:solidFill>
                  <a:srgbClr val="E45F14"/>
                </a:solidFill>
                <a:latin typeface="Times Neue Roman" panose="020B0604020202020204" charset="0"/>
              </a:rPr>
              <a:t>của</a:t>
            </a:r>
            <a:r>
              <a:rPr lang="en-US" sz="78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7899" b="1" dirty="0" err="1">
                <a:solidFill>
                  <a:srgbClr val="E45F14"/>
                </a:solidFill>
                <a:latin typeface="Times Neue Roman" panose="020B0604020202020204" charset="0"/>
              </a:rPr>
              <a:t>đề</a:t>
            </a:r>
            <a:r>
              <a:rPr lang="en-US" sz="7899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7899" b="1" dirty="0" err="1">
                <a:solidFill>
                  <a:srgbClr val="E45F14"/>
                </a:solidFill>
                <a:latin typeface="Times Neue Roman" panose="020B0604020202020204" charset="0"/>
              </a:rPr>
              <a:t>tài</a:t>
            </a:r>
            <a:endParaRPr lang="en-US" sz="7899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0" y="9258300"/>
            <a:ext cx="18288000" cy="1999778"/>
            <a:chOff x="0" y="0"/>
            <a:chExt cx="6186311" cy="6764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4004" y="4914654"/>
            <a:ext cx="4558018" cy="2877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34677" y="4914654"/>
            <a:ext cx="4558018" cy="28772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06338" y="4314004"/>
            <a:ext cx="2801866" cy="120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67012" y="4314004"/>
            <a:ext cx="2801866" cy="120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91186" y="4914654"/>
            <a:ext cx="4558018" cy="28772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23521" y="4314004"/>
            <a:ext cx="2801866" cy="1201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37335" y="4608769"/>
            <a:ext cx="19742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</a:pPr>
            <a:r>
              <a:rPr lang="en-US" sz="3600" b="1" dirty="0">
                <a:solidFill>
                  <a:srgbClr val="E45F14"/>
                </a:solidFill>
                <a:latin typeface="Times Neue Roman" panose="020B0604020202020204" charset="0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41749" y="1446979"/>
            <a:ext cx="10743874" cy="95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Hạn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chế</a:t>
            </a:r>
            <a:endParaRPr lang="en-US" sz="64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20153" y="4608769"/>
            <a:ext cx="19742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</a:pPr>
            <a:r>
              <a:rPr lang="en-US" sz="3600" b="1" dirty="0">
                <a:solidFill>
                  <a:srgbClr val="E45F14"/>
                </a:solidFill>
                <a:latin typeface="Times Neue Roman" panose="020B0604020202020204" charset="0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80826" y="4608769"/>
            <a:ext cx="19742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</a:pPr>
            <a:r>
              <a:rPr lang="en-US" sz="3600" b="1" dirty="0">
                <a:solidFill>
                  <a:srgbClr val="E45F14"/>
                </a:solidFill>
                <a:latin typeface="Times Neue Roman" panose="020B0604020202020204" charset="0"/>
              </a:rPr>
              <a:t>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0" y="9258300"/>
            <a:ext cx="18288000" cy="1999778"/>
            <a:chOff x="0" y="0"/>
            <a:chExt cx="6186311" cy="67646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998616" y="5708411"/>
            <a:ext cx="3708794" cy="127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Con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thiếu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một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số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chức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năng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,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chưa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hoàn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thiện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: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liên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kết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với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ngân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endParaRPr lang="en-US" sz="2400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59289" y="5708411"/>
            <a:ext cx="370879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Chưa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cập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nhật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hết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các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sản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phẩm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trên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thị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trường</a:t>
            </a:r>
            <a:endParaRPr lang="en-US" sz="2400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70057" y="5708411"/>
            <a:ext cx="3708794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Chưa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thử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nghiệm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trên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mạng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Internet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4235" y="3911002"/>
            <a:ext cx="5848565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572"/>
              </a:lnSpc>
            </a:pP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Hướng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phát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triển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của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đề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tài</a:t>
            </a:r>
            <a:endParaRPr lang="en-US" sz="64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3111" b="13111"/>
          <a:stretch>
            <a:fillRect/>
          </a:stretch>
        </p:blipFill>
        <p:spPr>
          <a:xfrm>
            <a:off x="9144000" y="1028700"/>
            <a:ext cx="8115300" cy="25670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15605" y="1706541"/>
            <a:ext cx="5803917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20"/>
              </a:lnSpc>
            </a:pP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Phát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triển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thêm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nhiều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tính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năng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của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website: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bình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luận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,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trả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lời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tự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động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,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thêm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các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phương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thức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thanh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toán</a:t>
            </a:r>
            <a:endParaRPr lang="en-US" sz="24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13111" b="13111"/>
          <a:stretch>
            <a:fillRect/>
          </a:stretch>
        </p:blipFill>
        <p:spPr>
          <a:xfrm>
            <a:off x="9259914" y="3859981"/>
            <a:ext cx="8115300" cy="256703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531518" y="4733085"/>
            <a:ext cx="5803917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20"/>
              </a:lnSpc>
            </a:pP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Thay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đổi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giao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diện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cho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website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thân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thiện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với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khách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hàng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hơn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và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tăng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độ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bảo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mật</a:t>
            </a:r>
            <a:endParaRPr lang="en-US" sz="24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t="13111" b="13111"/>
          <a:stretch>
            <a:fillRect/>
          </a:stretch>
        </p:blipFill>
        <p:spPr>
          <a:xfrm>
            <a:off x="9259914" y="6691263"/>
            <a:ext cx="8115300" cy="256703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31518" y="7564366"/>
            <a:ext cx="5803917" cy="788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20"/>
              </a:lnSpc>
            </a:pP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Tích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hợp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API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của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Google Map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để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phát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triển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chức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năng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định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vị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và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giao</a:t>
            </a:r>
            <a:r>
              <a:rPr lang="en-US" sz="2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E45F14"/>
                </a:solidFill>
                <a:latin typeface="Times Neue Roman" panose="020B0604020202020204" charset="0"/>
              </a:rPr>
              <a:t>hàng</a:t>
            </a:r>
            <a:endParaRPr lang="en-US" sz="24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1515" y="1262115"/>
            <a:ext cx="7772485" cy="776276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982838" y="1868593"/>
            <a:ext cx="6549840" cy="6549813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136" r="-2513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363200" y="3479800"/>
            <a:ext cx="6596402" cy="4167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00"/>
              </a:lnSpc>
            </a:pP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Em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xin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chân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thành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cám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ơn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hội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đồng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thầy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cô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đã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lắng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nghe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bài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thuyết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trình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của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dirty="0" err="1">
                <a:solidFill>
                  <a:srgbClr val="E45F14"/>
                </a:solidFill>
                <a:latin typeface="Times Neue Roman" panose="020B0604020202020204" charset="0"/>
              </a:rPr>
              <a:t>em</a:t>
            </a:r>
            <a:r>
              <a:rPr lang="en-US" sz="6400" dirty="0">
                <a:solidFill>
                  <a:srgbClr val="E45F14"/>
                </a:solidFill>
                <a:latin typeface="Times Neue Roman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74004" y="4914654"/>
            <a:ext cx="4558018" cy="287724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34677" y="4914654"/>
            <a:ext cx="4558018" cy="287724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06338" y="4314004"/>
            <a:ext cx="2801866" cy="120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67012" y="4314004"/>
            <a:ext cx="2801866" cy="1201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91186" y="4914654"/>
            <a:ext cx="4558018" cy="28772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023521" y="4314004"/>
            <a:ext cx="2801866" cy="1201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37335" y="4608769"/>
            <a:ext cx="19742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</a:pPr>
            <a:r>
              <a:rPr lang="en-US" sz="3600" b="1" dirty="0">
                <a:solidFill>
                  <a:srgbClr val="E45F14"/>
                </a:solidFill>
                <a:latin typeface="Times Neue Roman" panose="020B0604020202020204" charset="0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20153" y="4608769"/>
            <a:ext cx="19742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</a:pPr>
            <a:r>
              <a:rPr lang="en-US" sz="3600" b="1" dirty="0">
                <a:solidFill>
                  <a:srgbClr val="E45F14"/>
                </a:solidFill>
                <a:latin typeface="Times Neue Roman" panose="020B0604020202020204" charset="0"/>
              </a:rPr>
              <a:t>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80826" y="4608769"/>
            <a:ext cx="197423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0"/>
              </a:lnSpc>
            </a:pPr>
            <a:r>
              <a:rPr lang="en-US" sz="3600" b="1" dirty="0">
                <a:solidFill>
                  <a:srgbClr val="E45F14"/>
                </a:solidFill>
                <a:latin typeface="Times Neue Roman" panose="020B0604020202020204" charset="0"/>
              </a:rPr>
              <a:t>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9258300"/>
            <a:ext cx="18288000" cy="1999778"/>
            <a:chOff x="0" y="0"/>
            <a:chExt cx="6186311" cy="6764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648109" y="1153948"/>
            <a:ext cx="1054963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dirty="0">
                <a:solidFill>
                  <a:srgbClr val="E45F14"/>
                </a:solidFill>
                <a:latin typeface="Times Neue Roman Bold"/>
              </a:rPr>
              <a:t>NỘI DUNG CHÍNH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68758" y="5577197"/>
            <a:ext cx="3877026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000000"/>
                </a:solidFill>
                <a:latin typeface="Times Neue Roman Bold"/>
              </a:rPr>
              <a:t>Tổng quan và mục tiêu đề tài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80718" y="5504172"/>
            <a:ext cx="4265937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000000"/>
                </a:solidFill>
                <a:latin typeface="Times Neue Roman Bold"/>
              </a:rPr>
              <a:t>Thiết kế cơ sở dữ liệu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41099" y="5504172"/>
            <a:ext cx="3258192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000000"/>
                </a:solidFill>
                <a:latin typeface="Times Neue Roman Bold"/>
              </a:rPr>
              <a:t>Demo Sản phẩm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5143436"/>
            <a:ext cx="18288000" cy="10286871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83" b="-9283"/>
              </a:stretch>
            </a:blip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045300" y="4543015"/>
            <a:ext cx="12197400" cy="522963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97979" y="5808458"/>
            <a:ext cx="9092043" cy="261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400"/>
              </a:lnSpc>
            </a:pP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Phần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1.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Tổng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quan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và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mục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tiêu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đề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tài</a:t>
            </a:r>
            <a:endParaRPr lang="en-US" sz="80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189" b="10189"/>
          <a:stretch>
            <a:fillRect/>
          </a:stretch>
        </p:blipFill>
        <p:spPr>
          <a:xfrm>
            <a:off x="968506" y="708058"/>
            <a:ext cx="6699882" cy="228719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192503"/>
            <a:ext cx="9609183" cy="6065797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821249" y="3968656"/>
            <a:ext cx="8024085" cy="4513492"/>
            <a:chOff x="0" y="0"/>
            <a:chExt cx="112890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265" b="-926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821249" y="1551096"/>
            <a:ext cx="5072861" cy="507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</a:pPr>
            <a:r>
              <a:rPr lang="en-US" sz="3200" b="1" dirty="0" err="1">
                <a:solidFill>
                  <a:srgbClr val="E45F14"/>
                </a:solidFill>
                <a:latin typeface="Times Neue Roman" panose="020B0604020202020204" charset="0"/>
              </a:rPr>
              <a:t>Tại</a:t>
            </a:r>
            <a:r>
              <a:rPr lang="en-US" sz="32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3200" b="1" dirty="0" err="1">
                <a:solidFill>
                  <a:srgbClr val="E45F14"/>
                </a:solidFill>
                <a:latin typeface="Times Neue Roman" panose="020B0604020202020204" charset="0"/>
              </a:rPr>
              <a:t>sao</a:t>
            </a:r>
            <a:r>
              <a:rPr lang="en-US" sz="32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3200" b="1" dirty="0" err="1">
                <a:solidFill>
                  <a:srgbClr val="E45F14"/>
                </a:solidFill>
                <a:latin typeface="Times Neue Roman" panose="020B0604020202020204" charset="0"/>
              </a:rPr>
              <a:t>cần</a:t>
            </a:r>
            <a:r>
              <a:rPr lang="en-US" sz="32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3200" b="1" dirty="0" err="1">
                <a:solidFill>
                  <a:srgbClr val="E45F14"/>
                </a:solidFill>
                <a:latin typeface="Times Neue Roman" panose="020B0604020202020204" charset="0"/>
              </a:rPr>
              <a:t>phải</a:t>
            </a:r>
            <a:r>
              <a:rPr lang="en-US" sz="32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3200" b="1" dirty="0" err="1">
                <a:solidFill>
                  <a:srgbClr val="E45F14"/>
                </a:solidFill>
                <a:latin typeface="Times Neue Roman" panose="020B0604020202020204" charset="0"/>
              </a:rPr>
              <a:t>có</a:t>
            </a:r>
            <a:r>
              <a:rPr lang="en-US" sz="3200" b="1" dirty="0">
                <a:solidFill>
                  <a:srgbClr val="E45F14"/>
                </a:solidFill>
                <a:latin typeface="Times Neue Roman" panose="020B0604020202020204" charset="0"/>
              </a:rPr>
              <a:t> website?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47495" y="3911506"/>
            <a:ext cx="6940323" cy="417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Nhận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thấy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,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ngoài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việc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kinh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doanh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truyền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thống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thì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kinh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doanh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trên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website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có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chi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phí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thấp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,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hiệu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quả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cao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hơn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cùng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với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lợi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thế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của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công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nghệ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internet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nên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việc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truyền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tải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thông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tin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về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sản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phẩm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nhanh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chóng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,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thuận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 </a:t>
            </a:r>
            <a:r>
              <a:rPr lang="en-US" sz="3399" dirty="0" err="1">
                <a:solidFill>
                  <a:srgbClr val="E45F14"/>
                </a:solidFill>
                <a:latin typeface="Times Neue Roman Bold"/>
              </a:rPr>
              <a:t>tiện</a:t>
            </a:r>
            <a:r>
              <a:rPr lang="en-US" sz="3399" dirty="0">
                <a:solidFill>
                  <a:srgbClr val="E45F14"/>
                </a:solidFill>
                <a:latin typeface="Times Neue Roman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48109" y="1153948"/>
            <a:ext cx="10549638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Lý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do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chọn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đề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tài</a:t>
            </a:r>
            <a:endParaRPr lang="en-US" sz="80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48109" y="6719572"/>
            <a:ext cx="3877026" cy="1276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Mong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muốn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đưa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các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sẩn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phẩm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đến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gần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hơn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với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mọi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người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399" dirty="0" err="1">
                <a:solidFill>
                  <a:srgbClr val="3B3B3B"/>
                </a:solidFill>
                <a:latin typeface="Times Neue Roman" panose="020B0604020202020204" charset="0"/>
              </a:rPr>
              <a:t>thông</a:t>
            </a:r>
            <a:r>
              <a:rPr lang="en-US" sz="2399" dirty="0">
                <a:solidFill>
                  <a:srgbClr val="3B3B3B"/>
                </a:solidFill>
                <a:latin typeface="Times Neue Roman" panose="020B0604020202020204" charset="0"/>
              </a:rPr>
              <a:t> qua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31131" y="6719572"/>
            <a:ext cx="4265937" cy="127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Giúp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tối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ưu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hoá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chi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phí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,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nâng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cao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hiệu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quả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kinh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doanh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.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Dễ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dàng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quản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lý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kiểm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soát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được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cửa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endParaRPr lang="en-US" sz="2400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197747" y="6716362"/>
            <a:ext cx="4442145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Quảng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bá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thương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hiệu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,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hình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ảnh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và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uy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tín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cho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cửa</a:t>
            </a:r>
            <a:r>
              <a:rPr lang="en-US" sz="2400" dirty="0">
                <a:solidFill>
                  <a:srgbClr val="3B3B3B"/>
                </a:solidFill>
                <a:latin typeface="Times Neue Roman" panose="020B0604020202020204" charset="0"/>
              </a:rPr>
              <a:t> </a:t>
            </a:r>
            <a:r>
              <a:rPr lang="en-US" sz="2400" dirty="0" err="1">
                <a:solidFill>
                  <a:srgbClr val="3B3B3B"/>
                </a:solidFill>
                <a:latin typeface="Times Neue Roman" panose="020B0604020202020204" charset="0"/>
              </a:rPr>
              <a:t>hàng</a:t>
            </a:r>
            <a:endParaRPr lang="en-US" sz="2400" dirty="0">
              <a:solidFill>
                <a:srgbClr val="3B3B3B"/>
              </a:solidFill>
              <a:latin typeface="Times Neue Roman" panose="020B060402020202020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4653336" y="5589280"/>
            <a:ext cx="2873835" cy="15087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0236157" y="5589280"/>
            <a:ext cx="2873835" cy="15087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9258300"/>
            <a:ext cx="18288000" cy="1999778"/>
            <a:chOff x="0" y="0"/>
            <a:chExt cx="6186311" cy="6764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25315" y="4183395"/>
            <a:ext cx="1922614" cy="192021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960834" y="4563224"/>
            <a:ext cx="1251576" cy="116055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20357" y="4183395"/>
            <a:ext cx="1922614" cy="192021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48738" y="4183395"/>
            <a:ext cx="1922614" cy="192021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577757" y="4576893"/>
            <a:ext cx="607814" cy="113321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158338" y="4627463"/>
            <a:ext cx="776870" cy="10320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989" y="1451630"/>
            <a:ext cx="9142023" cy="57709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99152" y="2061241"/>
            <a:ext cx="7689697" cy="3803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80"/>
              </a:lnSpc>
            </a:pP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Xây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dựng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Website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bán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điện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thoại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là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việc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cần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thiết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để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tạo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điều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kiện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thuận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lợi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cho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khách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hàng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dễ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dàng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tiếp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cận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được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sản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phẩm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,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dịch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vụ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mọi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lúc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mọi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4600" dirty="0" err="1">
                <a:solidFill>
                  <a:srgbClr val="E45F14"/>
                </a:solidFill>
                <a:latin typeface="Times Neue Roman" panose="020B0604020202020204" charset="0"/>
              </a:rPr>
              <a:t>nơi</a:t>
            </a:r>
            <a:r>
              <a:rPr lang="en-US" sz="4600" dirty="0">
                <a:solidFill>
                  <a:srgbClr val="E45F14"/>
                </a:solidFill>
                <a:latin typeface="Times Neue Roman" panose="020B0604020202020204" charset="0"/>
              </a:rPr>
              <a:t>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876399"/>
            <a:ext cx="18288000" cy="1952277"/>
            <a:chOff x="0" y="0"/>
            <a:chExt cx="6186311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86311" cy="660400"/>
            </a:xfrm>
            <a:custGeom>
              <a:avLst/>
              <a:gdLst/>
              <a:ahLst/>
              <a:cxnLst/>
              <a:rect l="l" t="t" r="r" b="b"/>
              <a:pathLst>
                <a:path w="6186311" h="660400">
                  <a:moveTo>
                    <a:pt x="606185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35940"/>
                  </a:lnTo>
                  <a:cubicBezTo>
                    <a:pt x="6186311" y="604520"/>
                    <a:pt x="6130431" y="660400"/>
                    <a:pt x="6061851" y="660400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8300"/>
            <a:ext cx="18288000" cy="1999778"/>
            <a:chOff x="0" y="0"/>
            <a:chExt cx="6186311" cy="6764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676468"/>
            </a:xfrm>
            <a:custGeom>
              <a:avLst/>
              <a:gdLst/>
              <a:ahLst/>
              <a:cxnLst/>
              <a:rect l="l" t="t" r="r" b="b"/>
              <a:pathLst>
                <a:path w="6186311" h="676468">
                  <a:moveTo>
                    <a:pt x="6061851" y="676468"/>
                  </a:moveTo>
                  <a:lnTo>
                    <a:pt x="124460" y="676468"/>
                  </a:lnTo>
                  <a:cubicBezTo>
                    <a:pt x="55880" y="676468"/>
                    <a:pt x="0" y="620588"/>
                    <a:pt x="0" y="55200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61851" y="0"/>
                  </a:lnTo>
                  <a:cubicBezTo>
                    <a:pt x="6130431" y="0"/>
                    <a:pt x="6186311" y="55880"/>
                    <a:pt x="6186311" y="124460"/>
                  </a:cubicBezTo>
                  <a:lnTo>
                    <a:pt x="6186311" y="552008"/>
                  </a:lnTo>
                  <a:cubicBezTo>
                    <a:pt x="6186311" y="620588"/>
                    <a:pt x="6130431" y="676468"/>
                    <a:pt x="6061851" y="676468"/>
                  </a:cubicBezTo>
                  <a:close/>
                </a:path>
              </a:pathLst>
            </a:custGeom>
            <a:solidFill>
              <a:srgbClr val="F6D8B6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78063" y="4094272"/>
            <a:ext cx="6261829" cy="35222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3410097"/>
            <a:ext cx="4558851" cy="34668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96018" y="6546364"/>
            <a:ext cx="2824214" cy="271193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02813" y="4146852"/>
            <a:ext cx="1507713" cy="150771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02813" y="5654565"/>
            <a:ext cx="3092669" cy="309266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48109" y="1153948"/>
            <a:ext cx="1499178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400"/>
              </a:lnSpc>
            </a:pP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Giới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thiệu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ngôn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8000" b="1" dirty="0" err="1">
                <a:solidFill>
                  <a:srgbClr val="E45F14"/>
                </a:solidFill>
                <a:latin typeface="Times Neue Roman" panose="020B0604020202020204" charset="0"/>
              </a:rPr>
              <a:t>ngữ</a:t>
            </a:r>
            <a:r>
              <a:rPr lang="en-US" sz="8000" b="1" dirty="0">
                <a:solidFill>
                  <a:srgbClr val="E45F14"/>
                </a:solidFill>
                <a:latin typeface="Times Neue Roman" panose="020B0604020202020204" charset="0"/>
              </a:rPr>
              <a:t> - framework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4190509"/>
            <a:ext cx="5334359" cy="1005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Các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chức</a:t>
            </a:r>
            <a:r>
              <a:rPr lang="en-US" sz="6400" b="1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6400" b="1" dirty="0" err="1">
                <a:solidFill>
                  <a:srgbClr val="E45F14"/>
                </a:solidFill>
                <a:latin typeface="Times Neue Roman" panose="020B0604020202020204" charset="0"/>
              </a:rPr>
              <a:t>năng</a:t>
            </a:r>
            <a:endParaRPr lang="en-US" sz="6400" b="1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619213" y="1561357"/>
            <a:ext cx="873551" cy="872459"/>
            <a:chOff x="0" y="0"/>
            <a:chExt cx="1164735" cy="116327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5" name="Group 5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6619213" y="3830479"/>
            <a:ext cx="873551" cy="872459"/>
            <a:chOff x="0" y="0"/>
            <a:chExt cx="1164735" cy="116327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9" name="Group 9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1" name="Group 11"/>
          <p:cNvGrpSpPr/>
          <p:nvPr/>
        </p:nvGrpSpPr>
        <p:grpSpPr>
          <a:xfrm>
            <a:off x="6619213" y="6531570"/>
            <a:ext cx="873551" cy="872459"/>
            <a:chOff x="0" y="0"/>
            <a:chExt cx="1164735" cy="116327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13" name="Group 13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12166048" y="1561357"/>
            <a:ext cx="873551" cy="872459"/>
            <a:chOff x="0" y="0"/>
            <a:chExt cx="1164735" cy="1163279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grpSp>
        <p:nvGrpSpPr>
          <p:cNvPr id="19" name="Group 19"/>
          <p:cNvGrpSpPr/>
          <p:nvPr/>
        </p:nvGrpSpPr>
        <p:grpSpPr>
          <a:xfrm>
            <a:off x="12166048" y="3830479"/>
            <a:ext cx="873551" cy="872459"/>
            <a:chOff x="0" y="0"/>
            <a:chExt cx="1164735" cy="1163279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21" name="Group 21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7797512" y="1680758"/>
            <a:ext cx="3871274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Quản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lý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tài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khoản</a:t>
            </a:r>
            <a:endParaRPr lang="en-US" sz="28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97512" y="3959405"/>
            <a:ext cx="3871274" cy="42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2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Quản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lý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sản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phẩm</a:t>
            </a:r>
            <a:endParaRPr lang="en-US" sz="28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797512" y="6650970"/>
            <a:ext cx="4080593" cy="92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Thêm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giỏ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hàng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,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cập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nhật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giỏ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hàng</a:t>
            </a:r>
            <a:endParaRPr lang="en-US" sz="28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344347" y="1680758"/>
            <a:ext cx="3738071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Quản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lý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tin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tức</a:t>
            </a:r>
            <a:endParaRPr lang="en-US" sz="28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344347" y="3949880"/>
            <a:ext cx="3914953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Giới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thiệu</a:t>
            </a:r>
            <a:endParaRPr lang="en-US" sz="2800" dirty="0">
              <a:solidFill>
                <a:srgbClr val="E45F14"/>
              </a:solidFill>
              <a:latin typeface="Times Neue Roman" panose="020B0604020202020204" charset="0"/>
            </a:endParaRPr>
          </a:p>
        </p:txBody>
      </p:sp>
      <p:sp>
        <p:nvSpPr>
          <p:cNvPr id="28" name="AutoShape 28"/>
          <p:cNvSpPr/>
          <p:nvPr/>
        </p:nvSpPr>
        <p:spPr>
          <a:xfrm rot="5400000">
            <a:off x="898861" y="5183211"/>
            <a:ext cx="10404521" cy="0"/>
          </a:xfrm>
          <a:prstGeom prst="line">
            <a:avLst/>
          </a:prstGeom>
          <a:ln w="38100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12166048" y="6531570"/>
            <a:ext cx="873551" cy="872459"/>
            <a:chOff x="0" y="0"/>
            <a:chExt cx="1164735" cy="1163279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164735" cy="1163279"/>
            </a:xfrm>
            <a:prstGeom prst="rect">
              <a:avLst/>
            </a:prstGeom>
          </p:spPr>
        </p:pic>
        <p:grpSp>
          <p:nvGrpSpPr>
            <p:cNvPr id="31" name="Group 31"/>
            <p:cNvGrpSpPr/>
            <p:nvPr/>
          </p:nvGrpSpPr>
          <p:grpSpPr>
            <a:xfrm>
              <a:off x="197235" y="196507"/>
              <a:ext cx="770266" cy="770266"/>
              <a:chOff x="0" y="0"/>
              <a:chExt cx="6350000" cy="63500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6D8B6"/>
              </a:solidFill>
            </p:spPr>
          </p:sp>
        </p:grpSp>
      </p:grpSp>
      <p:sp>
        <p:nvSpPr>
          <p:cNvPr id="33" name="TextBox 33"/>
          <p:cNvSpPr txBox="1"/>
          <p:nvPr/>
        </p:nvSpPr>
        <p:spPr>
          <a:xfrm>
            <a:off x="13325349" y="6709354"/>
            <a:ext cx="3914953" cy="436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Quản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</a:t>
            </a:r>
            <a:r>
              <a:rPr lang="en-US" sz="2800" dirty="0" err="1">
                <a:solidFill>
                  <a:srgbClr val="E45F14"/>
                </a:solidFill>
                <a:latin typeface="Times Neue Roman" panose="020B0604020202020204" charset="0"/>
              </a:rPr>
              <a:t>lý</a:t>
            </a:r>
            <a:r>
              <a:rPr lang="en-US" sz="2800" dirty="0">
                <a:solidFill>
                  <a:srgbClr val="E45F14"/>
                </a:solidFill>
                <a:latin typeface="Times Neue Roman" panose="020B0604020202020204" charset="0"/>
              </a:rPr>
              <a:t> slide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657</Words>
  <Application>Microsoft Office PowerPoint</Application>
  <PresentationFormat>Custom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Roboto</vt:lpstr>
      <vt:lpstr>Calibri</vt:lpstr>
      <vt:lpstr>Arial</vt:lpstr>
      <vt:lpstr>Times Neue Roman Bold</vt:lpstr>
      <vt:lpstr>Times Neue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datn_2023</dc:title>
  <cp:lastModifiedBy>Administrator</cp:lastModifiedBy>
  <cp:revision>17</cp:revision>
  <dcterms:created xsi:type="dcterms:W3CDTF">2006-08-16T00:00:00Z</dcterms:created>
  <dcterms:modified xsi:type="dcterms:W3CDTF">2023-06-04T09:43:11Z</dcterms:modified>
  <dc:identifier>DAFbWe5LoBQ</dc:identifier>
</cp:coreProperties>
</file>